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73" r:id="rId2"/>
    <p:sldMasterId id="2147483733" r:id="rId3"/>
    <p:sldMasterId id="2147484037" r:id="rId4"/>
  </p:sldMasterIdLst>
  <p:notesMasterIdLst>
    <p:notesMasterId r:id="rId14"/>
  </p:notesMasterIdLst>
  <p:sldIdLst>
    <p:sldId id="266" r:id="rId5"/>
    <p:sldId id="286" r:id="rId6"/>
    <p:sldId id="290" r:id="rId7"/>
    <p:sldId id="289" r:id="rId8"/>
    <p:sldId id="287" r:id="rId9"/>
    <p:sldId id="288" r:id="rId10"/>
    <p:sldId id="284" r:id="rId11"/>
    <p:sldId id="291" r:id="rId12"/>
    <p:sldId id="281" r:id="rId13"/>
  </p:sldIdLst>
  <p:sldSz cx="9144000" cy="6858000" type="screen4x3"/>
  <p:notesSz cx="7010400" cy="9296400"/>
  <p:photoAlbum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4325"/>
    <a:srgbClr val="0000CC"/>
    <a:srgbClr val="CEB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89236" autoAdjust="0"/>
  </p:normalViewPr>
  <p:slideViewPr>
    <p:cSldViewPr>
      <p:cViewPr varScale="1">
        <p:scale>
          <a:sx n="98" d="100"/>
          <a:sy n="98" d="100"/>
        </p:scale>
        <p:origin x="18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FD7BEE-95AC-4DBC-ABE2-7C862C856AD1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C6AEE04-0128-4726-9CAD-74CEB060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4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339A-C1D6-4380-927A-14169A621A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4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EE0A-8CB6-4D84-BF89-65366158B8F8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884CF-0875-41E2-8A4C-319A0DDE9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23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6427-6ACA-4673-A882-33431543394B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17AC5E-87BA-41C7-97FE-F06288500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1F28-1186-4ED1-B73F-74A15E4D0430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3983-C785-417D-8CA8-252E924D7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6FDB-C814-4D97-A192-60B756B5C8A6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B6-CA11-4636-9532-3FA1C524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BCB2-5AF0-453D-9DF7-F1AFEA7EC072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BA14-D328-4174-8CFB-AF1A6CD55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83A8-3BBC-41F4-832A-B0F0EE3D2003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50E4-E01E-43C6-BDCA-07F208B5F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8324-915F-49D5-9E92-033697593EDA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6BE5-12C3-4891-B1BC-5807513AC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63C8-B87A-470F-BA52-43A07186D4EC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E055-CE57-4CB7-BE3C-6FCAF0912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D287-00B2-4A48-9963-811DF56556EC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F7A8-5BEE-4D31-A081-884E23F09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0D6D-FD88-4EDE-9522-9DE92750A16A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AD7D-AD2B-4B3B-ABB4-BBCEE7B66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88C2-179C-4D18-AB36-93632C7354A5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FCD1-75A4-4BF7-AAB2-C55CB680F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677400" y="1676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White Nosho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0"/>
            <a:ext cx="1676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57200" y="1295400"/>
            <a:ext cx="8686800" cy="1588"/>
          </a:xfrm>
          <a:prstGeom prst="line">
            <a:avLst/>
          </a:prstGeom>
          <a:ln cmpd="sng">
            <a:solidFill>
              <a:srgbClr val="0F8349">
                <a:alpha val="50980"/>
              </a:srgbClr>
            </a:solidFill>
          </a:ln>
          <a:effectLst>
            <a:outerShdw blurRad="50800" dist="88900" dir="4200000" algn="tl" rotWithShape="0">
              <a:schemeClr val="tx1">
                <a:lumMod val="95000"/>
                <a:alpha val="90000"/>
              </a:scheme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19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005000"/>
              </a:buClr>
              <a:buFont typeface="Wingdings" pitchFamily="2" charset="2"/>
              <a:buChar char="q"/>
              <a:defRPr sz="2800">
                <a:latin typeface="+mj-lt"/>
              </a:defRPr>
            </a:lvl1pPr>
            <a:lvl2pPr>
              <a:lnSpc>
                <a:spcPct val="150000"/>
              </a:lnSpc>
              <a:defRPr sz="2400">
                <a:latin typeface="+mj-lt"/>
              </a:defRPr>
            </a:lvl2pPr>
            <a:lvl3pPr>
              <a:lnSpc>
                <a:spcPct val="150000"/>
              </a:lnSpc>
              <a:defRPr sz="2000">
                <a:latin typeface="+mj-lt"/>
              </a:defRPr>
            </a:lvl3pPr>
            <a:lvl4pPr>
              <a:lnSpc>
                <a:spcPct val="150000"/>
              </a:lnSpc>
              <a:defRPr sz="1800">
                <a:latin typeface="+mj-lt"/>
              </a:defRPr>
            </a:lvl4pPr>
            <a:lvl5pPr>
              <a:lnSpc>
                <a:spcPct val="150000"/>
              </a:lnSpc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638A-47C7-41FF-A85B-EF4DE2DFC4D9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26212-6DE5-4340-B2B2-0BA091020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0504-10DE-43B8-80DF-979BB3409B14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CCD7-87C2-47C9-BA12-FB7CFB897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7CD6-4144-4E80-A332-167ECD21CC22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18BE-FCF7-442A-999E-85CB0F04F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06279-C391-466A-9B77-B21879390774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3E91-2794-495E-9AAB-0FE40B0FC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17F5-B4CA-4AA4-91FE-9EBAC31B2DD9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2690-C832-42FA-A2F4-D987AE928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DDF8-6A34-4750-A351-362E07A54DCF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62F-D097-4FE2-B225-6BE769538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AFD2-650C-4D8F-B934-BA46AF1231CB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3342-16FA-4DEC-807C-CAACC5AD3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5F0A-E198-4304-AC2D-6AAFCA41F2F0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75A6-CB5E-43D7-B1CA-56A59C8DF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59EB-13AA-4877-8F85-C59A9D8EACE2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5C15-E105-427D-982E-318AD0D7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DD79-FA9D-49D2-82B1-E861AE6E5963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DA0-2C60-4702-80F1-867890316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8846-7039-4804-9161-EB15BB93AA3F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6899-6074-4A6C-B229-D61AD587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677400" y="1676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95400"/>
            <a:ext cx="8686800" cy="1588"/>
          </a:xfrm>
          <a:prstGeom prst="line">
            <a:avLst/>
          </a:prstGeom>
          <a:ln cmpd="sng">
            <a:solidFill>
              <a:srgbClr val="0F8349">
                <a:alpha val="50980"/>
              </a:srgbClr>
            </a:solidFill>
          </a:ln>
          <a:effectLst>
            <a:outerShdw blurRad="50800" dist="88900" dir="4200000" algn="tl" rotWithShape="0">
              <a:schemeClr val="tx1">
                <a:lumMod val="95000"/>
                <a:alpha val="90000"/>
              </a:scheme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4000" b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19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005000"/>
              </a:buClr>
              <a:buFont typeface="Wingdings" pitchFamily="2" charset="2"/>
              <a:buChar char="q"/>
              <a:defRPr sz="2800">
                <a:latin typeface="+mj-lt"/>
              </a:defRPr>
            </a:lvl1pPr>
            <a:lvl2pPr>
              <a:lnSpc>
                <a:spcPct val="150000"/>
              </a:lnSpc>
              <a:defRPr sz="2400">
                <a:latin typeface="+mj-lt"/>
              </a:defRPr>
            </a:lvl2pPr>
            <a:lvl3pPr>
              <a:lnSpc>
                <a:spcPct val="150000"/>
              </a:lnSpc>
              <a:defRPr sz="2000">
                <a:latin typeface="+mj-lt"/>
              </a:defRPr>
            </a:lvl3pPr>
            <a:lvl4pPr>
              <a:lnSpc>
                <a:spcPct val="150000"/>
              </a:lnSpc>
              <a:defRPr sz="1800">
                <a:latin typeface="+mj-lt"/>
              </a:defRPr>
            </a:lvl4pPr>
            <a:lvl5pPr>
              <a:lnSpc>
                <a:spcPct val="150000"/>
              </a:lnSpc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9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5AA6-294C-4DB5-8EF7-34BD6A371BCB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D3DA-5628-4AB6-BA70-612C41333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CCD0-05C0-45C3-8298-05BAC255B568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FC7C-6416-4F0F-AD8E-6C395AE5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844D-405C-4B98-8494-5AA70B872154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5A7B-5665-4020-A2E4-468071E3B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9F91-ED32-4C9C-A998-B85413B8F246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2C16-3554-42D4-9D99-77E509CB8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4A92-32B3-48F9-8DBA-49CFDFD303CF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A016-9F76-43EF-849F-BC73210FC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63C3B-DF5C-46D8-A047-1079E170DD9E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5E6E-22B5-47F2-A827-61975B2EA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85E0-B819-4EC2-9912-19200B84C1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78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White Noshok.gif">
            <a:extLst>
              <a:ext uri="{FF2B5EF4-FFF2-40B4-BE49-F238E27FC236}">
                <a16:creationId xmlns:a16="http://schemas.microsoft.com/office/drawing/2014/main" id="{1D85A1B5-9371-4A52-994F-FEB752A1C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6096000"/>
            <a:ext cx="1676400" cy="5640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00BBC3-1535-48F2-BA90-4E4EFE76E53E}"/>
              </a:ext>
            </a:extLst>
          </p:cNvPr>
          <p:cNvCxnSpPr/>
          <p:nvPr userDrawn="1"/>
        </p:nvCxnSpPr>
        <p:spPr>
          <a:xfrm>
            <a:off x="457200" y="1295400"/>
            <a:ext cx="8686800" cy="1588"/>
          </a:xfrm>
          <a:prstGeom prst="line">
            <a:avLst/>
          </a:prstGeom>
          <a:ln cmpd="sng">
            <a:solidFill>
              <a:srgbClr val="0F8349">
                <a:alpha val="50980"/>
              </a:srgbClr>
            </a:solidFill>
          </a:ln>
          <a:effectLst>
            <a:outerShdw blurRad="50800" dist="88900" dir="4200000" algn="tl" rotWithShape="0">
              <a:schemeClr val="tx1">
                <a:lumMod val="95000"/>
                <a:alpha val="90000"/>
              </a:scheme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47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64D9-8657-4182-AC8D-318D8D3BD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62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38B0-5AC9-43A9-A33E-C01569992F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6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07ED4-14E4-470B-AEA3-1B142F663CCB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BF5B-502A-4680-ADA9-7BF6C2890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6E-5180-4AF0-B6BD-DFC0339F3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86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95B-3348-4F6A-827C-AED1BE17A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87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E9B3-88C9-42CE-87C5-8D76D4871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31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3716-0D7F-4D15-A54C-69D806CA3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50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A144-A23D-4805-8B3B-2BEC550C80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46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2CF-7412-44FB-BF3F-75618FF2C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87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2CF-7412-44FB-BF3F-75618FF2C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82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2CF-7412-44FB-BF3F-75618FF2CC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93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2CF-7412-44FB-BF3F-75618FF2C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1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2CF-7412-44FB-BF3F-75618FF2C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6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018E-D028-450D-ADC5-614954816EB7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D147B4-EE2D-4F38-82FA-43F418A02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10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2CF-7412-44FB-BF3F-75618FF2C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0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678-425D-478D-9FB9-C4FC89A78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10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4F21-9A9B-40DD-B445-E465B7D0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A3CC-9826-4DA4-BD10-3F226A3B7FB6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F934-78E8-47A1-9B27-4FDD12776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A7F6-D4A9-42BC-A8CA-14FE2627AFA7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CCA2-8422-4DF4-BA4D-0178BEF38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ADD0-F267-4D56-A3D8-B50ADE39EAC9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DB9F-F92D-498B-8DA5-3A6FC8AD1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A29E-C983-4BDA-8B35-5076C799D84C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C04E-718A-473D-8885-B893AD93B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AE26C-8880-4BFD-95D5-679A001FAFFD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6B6B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A98E6A6-B4C3-4C48-A0C3-85F4C562F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3990" r:id="rId4"/>
    <p:sldLayoutId id="2147484023" r:id="rId5"/>
    <p:sldLayoutId id="2147483991" r:id="rId6"/>
    <p:sldLayoutId id="2147483992" r:id="rId7"/>
    <p:sldLayoutId id="2147483993" r:id="rId8"/>
    <p:sldLayoutId id="2147483994" r:id="rId9"/>
    <p:sldLayoutId id="2147484024" r:id="rId10"/>
    <p:sldLayoutId id="2147483995" r:id="rId11"/>
    <p:sldLayoutId id="2147483996" r:id="rId12"/>
    <p:sldLayoutId id="214748399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F5B9AA8-F0A2-4D91-8C73-399E51EE251E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8A59BB-0439-4B47-880B-6A209920C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4662E1-E47B-47E1-B177-434521BDE18C}" type="datetimeFigureOut">
              <a:rPr lang="en-US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C58710A-8396-4E11-8C3A-F8901C266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2AE26C-8880-4BFD-95D5-679A001FAFFD}" type="datetimeFigureOut">
              <a:rPr lang="en-US" smtClean="0"/>
              <a:pPr>
                <a:defRPr/>
              </a:pPr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98E6A6-B4C3-4C48-A0C3-85F4C562F5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1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WMUBouaqb0?feature=oembed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84325"/>
            </a:gs>
            <a:gs pos="7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5" descr="T:\Marketing-Sheryl\My Docs\Engineering Dwg Bkgd\Large Gauge Drawing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4"/>
          <a:stretch/>
        </p:blipFill>
        <p:spPr bwMode="auto">
          <a:xfrm>
            <a:off x="1528763" y="-704850"/>
            <a:ext cx="395763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 descr="T:\Marketing-Sheryl\My Docs\Engineering Dwg Bkgd\Side Wiring Drawin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60338"/>
            <a:ext cx="1951038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White Noshok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175" y="785813"/>
            <a:ext cx="4114800" cy="13843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26" descr="T:\Marketing-Sheryl\My Docs\Engineering Dwg Bkgd\Transducer Drawin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6" b="47438"/>
          <a:stretch>
            <a:fillRect/>
          </a:stretch>
        </p:blipFill>
        <p:spPr bwMode="auto">
          <a:xfrm>
            <a:off x="0" y="152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T:\Marketing-Sheryl\My Docs\Engineering Dwg Bkgd\Bottom Valve Drawing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0" b="11163"/>
          <a:stretch>
            <a:fillRect/>
          </a:stretch>
        </p:blipFill>
        <p:spPr bwMode="auto">
          <a:xfrm>
            <a:off x="6781800" y="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7986B-D4AD-4DE7-A484-8BAE4F36EF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31175" r="-1511" b="12912"/>
          <a:stretch/>
        </p:blipFill>
        <p:spPr>
          <a:xfrm>
            <a:off x="-152400" y="3024187"/>
            <a:ext cx="9448800" cy="26908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06BE67-0959-42AB-BB48-FDD9E75B9337}"/>
              </a:ext>
            </a:extLst>
          </p:cNvPr>
          <p:cNvSpPr/>
          <p:nvPr/>
        </p:nvSpPr>
        <p:spPr>
          <a:xfrm>
            <a:off x="1064991" y="3810000"/>
            <a:ext cx="707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COVID-19 Response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1C76F-E216-47BA-9961-614697A84657}"/>
              </a:ext>
            </a:extLst>
          </p:cNvPr>
          <p:cNvSpPr txBox="1"/>
          <p:nvPr/>
        </p:nvSpPr>
        <p:spPr>
          <a:xfrm>
            <a:off x="3810000" y="54980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17,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858250" cy="1143000"/>
          </a:xfrm>
        </p:spPr>
        <p:txBody>
          <a:bodyPr/>
          <a:lstStyle/>
          <a:p>
            <a:r>
              <a:rPr lang="en-US" sz="2800" b="1" dirty="0">
                <a:latin typeface="Arial" charset="0"/>
                <a:cs typeface="Arial" charset="0"/>
              </a:rPr>
              <a:t>COVID-19 Business Statement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7202" y="1676400"/>
            <a:ext cx="8305798" cy="4876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F6C16-8FDB-4B9F-9085-F15CB17CB2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708"/>
            <a:ext cx="3529263" cy="3094892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D65865C-3BDA-43B9-A585-1F5302F712DC}"/>
              </a:ext>
            </a:extLst>
          </p:cNvPr>
          <p:cNvSpPr txBox="1">
            <a:spLocks/>
          </p:cNvSpPr>
          <p:nvPr/>
        </p:nvSpPr>
        <p:spPr>
          <a:xfrm>
            <a:off x="533400" y="1746775"/>
            <a:ext cx="8305798" cy="489864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business operations and keep employees as healthy </a:t>
            </a:r>
            <a:br>
              <a:rPr lang="en-US" dirty="0"/>
            </a:br>
            <a:r>
              <a:rPr lang="en-US" dirty="0"/>
              <a:t>as possible and employed throughout this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don’t panic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do not trust or believe any news or media </a:t>
            </a:r>
            <a:br>
              <a:rPr lang="en-US" dirty="0"/>
            </a:br>
            <a:r>
              <a:rPr lang="en-US" dirty="0"/>
              <a:t>outlets as it could be misinformation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Everybody should focus on COVID-19 information </a:t>
            </a:r>
            <a:br>
              <a:rPr lang="en-US"/>
            </a:br>
            <a:r>
              <a:rPr lang="en-US"/>
              <a:t>directly from government sources for the most </a:t>
            </a:r>
            <a:br>
              <a:rPr lang="en-US"/>
            </a:br>
            <a:r>
              <a:rPr lang="en-US"/>
              <a:t>accurate and up to date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858250" cy="1143000"/>
          </a:xfrm>
        </p:spPr>
        <p:txBody>
          <a:bodyPr/>
          <a:lstStyle/>
          <a:p>
            <a:r>
              <a:rPr lang="en-US" sz="2800" b="1" dirty="0">
                <a:latin typeface="Arial" charset="0"/>
                <a:cs typeface="Arial" charset="0"/>
              </a:rPr>
              <a:t>COVID-19 Significant Events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7202" y="1676400"/>
            <a:ext cx="8305798" cy="4876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F6C16-8FDB-4B9F-9085-F15CB17CB2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708"/>
            <a:ext cx="3529263" cy="3094892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D65865C-3BDA-43B9-A585-1F5302F712DC}"/>
              </a:ext>
            </a:extLst>
          </p:cNvPr>
          <p:cNvSpPr txBox="1">
            <a:spLocks/>
          </p:cNvSpPr>
          <p:nvPr/>
        </p:nvSpPr>
        <p:spPr>
          <a:xfrm>
            <a:off x="533400" y="1746775"/>
            <a:ext cx="8305798" cy="489864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officially announced COVID-19 as a pandemic 3/10/20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President Trump issued international travel restrictions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Governor DeWine closed K-12 schools until April 6th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Governor DeWine closed all Ohio restaurants and bars </a:t>
            </a:r>
            <a:br>
              <a:rPr lang="en-US" dirty="0"/>
            </a:br>
            <a:r>
              <a:rPr lang="en-US" dirty="0"/>
              <a:t>and restricted to takeout or pickup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Governor DeWine banned mass gatherings of </a:t>
            </a:r>
            <a:br>
              <a:rPr lang="en-US"/>
            </a:br>
            <a:r>
              <a:rPr lang="en-US"/>
              <a:t>50 </a:t>
            </a:r>
            <a:r>
              <a:rPr lang="en-US" dirty="0"/>
              <a:t>or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Colleges/universities proceeding with online courses</a:t>
            </a:r>
            <a:br>
              <a:rPr lang="en-US" dirty="0"/>
            </a:br>
            <a:r>
              <a:rPr lang="en-US" dirty="0"/>
              <a:t>only, multiple campuses closed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Governor DeWine closed gyms, recreation centers, </a:t>
            </a:r>
            <a:br>
              <a:rPr lang="en-US" dirty="0"/>
            </a:br>
            <a:r>
              <a:rPr lang="en-US" dirty="0"/>
              <a:t>movie theaters and indoor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Citizens urged to stay home, avoid public areas, </a:t>
            </a:r>
            <a:br>
              <a:rPr lang="en-US" dirty="0"/>
            </a:br>
            <a:r>
              <a:rPr lang="en-US" dirty="0"/>
              <a:t>avoid public transportation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858250" cy="1143000"/>
          </a:xfrm>
        </p:spPr>
        <p:txBody>
          <a:bodyPr/>
          <a:lstStyle/>
          <a:p>
            <a:r>
              <a:rPr lang="en-US" sz="2800" b="1" dirty="0">
                <a:latin typeface="Arial" charset="0"/>
                <a:cs typeface="Arial" charset="0"/>
              </a:rPr>
              <a:t>COVID-19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72570-DBCE-4674-A118-8B6905B69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708"/>
            <a:ext cx="3529263" cy="3094892"/>
          </a:xfrm>
          <a:prstGeom prst="rect">
            <a:avLst/>
          </a:prstGeom>
        </p:spPr>
      </p:pic>
      <p:pic>
        <p:nvPicPr>
          <p:cNvPr id="2" name="Online Media 1" title="**COVID-19**  a visual summary of the new coronavirus pandemic">
            <a:hlinkClick r:id="" action="ppaction://media"/>
            <a:extLst>
              <a:ext uri="{FF2B5EF4-FFF2-40B4-BE49-F238E27FC236}">
                <a16:creationId xmlns:a16="http://schemas.microsoft.com/office/drawing/2014/main" id="{943B5505-13E6-4173-805A-0E67A27D94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0533" y="1600200"/>
            <a:ext cx="738293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858250" cy="1143000"/>
          </a:xfrm>
        </p:spPr>
        <p:txBody>
          <a:bodyPr/>
          <a:lstStyle/>
          <a:p>
            <a:r>
              <a:rPr lang="en-US" sz="2800" b="1" dirty="0">
                <a:latin typeface="Arial" charset="0"/>
                <a:cs typeface="Arial" charset="0"/>
              </a:rPr>
              <a:t>COVID-19 Symptoms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7202" y="1676400"/>
            <a:ext cx="8305798" cy="4876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following symptoms may appear 2-14 days after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Shortness of breath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F6C16-8FDB-4B9F-9085-F15CB17CB2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708"/>
            <a:ext cx="3529263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858250" cy="1143000"/>
          </a:xfrm>
        </p:spPr>
        <p:txBody>
          <a:bodyPr/>
          <a:lstStyle/>
          <a:p>
            <a:r>
              <a:rPr lang="en-US" sz="2800" b="1" dirty="0">
                <a:latin typeface="Arial" charset="0"/>
                <a:cs typeface="Arial" charset="0"/>
              </a:rPr>
              <a:t>Preventing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F6C16-8FDB-4B9F-9085-F15CB17CB2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708"/>
            <a:ext cx="3529263" cy="3094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D906B4-B274-4C12-A005-0C81AAB8C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986672" cy="44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858250" cy="1143000"/>
          </a:xfrm>
        </p:spPr>
        <p:txBody>
          <a:bodyPr/>
          <a:lstStyle/>
          <a:p>
            <a:r>
              <a:rPr lang="en-US" sz="2800" b="1" dirty="0">
                <a:latin typeface="Arial" charset="0"/>
                <a:cs typeface="Arial" charset="0"/>
              </a:rPr>
              <a:t>NOSHOK’s Current COVID-19 Response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7202" y="1524000"/>
            <a:ext cx="8305798" cy="50292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health and safety concerns or time off related to COVID-19, </a:t>
            </a:r>
            <a:br>
              <a:rPr lang="en-US" dirty="0"/>
            </a:br>
            <a:r>
              <a:rPr lang="en-US" dirty="0"/>
              <a:t>see Chris Cole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employment challenges related to government announcements </a:t>
            </a:r>
            <a:br>
              <a:rPr lang="en-US" dirty="0"/>
            </a:br>
            <a:r>
              <a:rPr lang="en-US" dirty="0"/>
              <a:t>such as child care related to COVID-19, see Chris Cole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vacation and personal time requests suspended</a:t>
            </a:r>
            <a:br>
              <a:rPr lang="en-US" dirty="0"/>
            </a:br>
            <a:r>
              <a:rPr lang="en-US" dirty="0"/>
              <a:t>until 4/6/20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previously approved vacation and personal time</a:t>
            </a:r>
            <a:br>
              <a:rPr lang="en-US" dirty="0"/>
            </a:br>
            <a:r>
              <a:rPr lang="en-US" dirty="0"/>
              <a:t>through 4/6/20 is revoked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increased workplace hygiene with a deep</a:t>
            </a:r>
            <a:br>
              <a:rPr lang="en-US" dirty="0"/>
            </a:br>
            <a:r>
              <a:rPr lang="en-US" dirty="0"/>
              <a:t>clean scheduled for this afternoon followed by daily </a:t>
            </a:r>
            <a:br>
              <a:rPr lang="en-US" dirty="0"/>
            </a:br>
            <a:r>
              <a:rPr lang="en-US" dirty="0"/>
              <a:t>cleaning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dirty="0"/>
              <a:t>We are suspending all business travel until further notice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dirty="0"/>
              <a:t>We are suspending all on-site meetings and visits until further notice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dirty="0"/>
              <a:t>Casual jeans attire until further notice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742950" lvl="1" indent="-285750">
              <a:spcAft>
                <a:spcPts val="1000"/>
              </a:spcAft>
              <a:buFont typeface="Wingdings" pitchFamily="2" charset="2"/>
              <a:buChar char="q"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18992-4A13-4535-A663-FA744A4135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708"/>
            <a:ext cx="3529263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 txBox="1">
            <a:spLocks/>
          </p:cNvSpPr>
          <p:nvPr/>
        </p:nvSpPr>
        <p:spPr>
          <a:xfrm>
            <a:off x="2209800" y="2743200"/>
            <a:ext cx="6324600" cy="3733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11500" dirty="0"/>
              <a:t>Q &amp;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18992-4A13-4535-A663-FA744A4135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708"/>
            <a:ext cx="3529263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97" y="6315104"/>
            <a:ext cx="752016" cy="374621"/>
          </a:xfrm>
          <a:prstGeom prst="rect">
            <a:avLst/>
          </a:prstGeom>
        </p:spPr>
      </p:pic>
      <p:pic>
        <p:nvPicPr>
          <p:cNvPr id="7" name="Picture 6" descr="collage.jpg"/>
          <p:cNvPicPr>
            <a:picLocks noChangeAspect="1"/>
          </p:cNvPicPr>
          <p:nvPr/>
        </p:nvPicPr>
        <p:blipFill>
          <a:blip r:embed="rId3" cstate="email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" y="415378"/>
            <a:ext cx="7907797" cy="5452022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379912"/>
            <a:ext cx="91440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" pitchFamily="34" charset="0"/>
                <a:cs typeface="Arial" pitchFamily="34" charset="0"/>
              </a:rPr>
              <a:t>Measurement Solutions</a:t>
            </a:r>
          </a:p>
        </p:txBody>
      </p:sp>
      <p:pic>
        <p:nvPicPr>
          <p:cNvPr id="32772" name="Picture 8" descr="White Nosh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8006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5562600"/>
            <a:ext cx="5410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NOSHOK Corporate Headquarters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1010 West Bagley Road, Berea, OH 44017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Ph: 440.243.0888    Fax: 440.243.3472 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2">
                    <a:lumMod val="90000"/>
                  </a:schemeClr>
                </a:solidFill>
              </a:rPr>
              <a:t>www.noshok.com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986F4-5723-4E88-9E7A-D044FDC770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1" y="2745018"/>
            <a:ext cx="2999238" cy="1464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8249</TotalTime>
  <Words>314</Words>
  <Application>Microsoft Office PowerPoint</Application>
  <PresentationFormat>On-screen Show (4:3)</PresentationFormat>
  <Paragraphs>40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Bookman Old Style</vt:lpstr>
      <vt:lpstr>Calibri</vt:lpstr>
      <vt:lpstr>Helvetica</vt:lpstr>
      <vt:lpstr>Rockwell</vt:lpstr>
      <vt:lpstr>Wingdings</vt:lpstr>
      <vt:lpstr>Wingdings 2</vt:lpstr>
      <vt:lpstr>Technic</vt:lpstr>
      <vt:lpstr>1_Custom Design</vt:lpstr>
      <vt:lpstr>Custom Design</vt:lpstr>
      <vt:lpstr>Damask</vt:lpstr>
      <vt:lpstr>PowerPoint Presentation</vt:lpstr>
      <vt:lpstr>COVID-19 Business Statement</vt:lpstr>
      <vt:lpstr>COVID-19 Significant Events</vt:lpstr>
      <vt:lpstr>COVID-19 Education</vt:lpstr>
      <vt:lpstr>COVID-19 Symptoms</vt:lpstr>
      <vt:lpstr>Preventing COVID-19</vt:lpstr>
      <vt:lpstr>NOSHOK’s Current COVID-19 Response</vt:lpstr>
      <vt:lpstr>PowerPoint Presentation</vt:lpstr>
      <vt:lpstr>PowerPoint Presentation</vt:lpstr>
    </vt:vector>
  </TitlesOfParts>
  <Company>NOSHOK,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offering overview</dc:title>
  <dc:creator>NOSHOK</dc:creator>
  <cp:lastModifiedBy>Sheryl Pritt</cp:lastModifiedBy>
  <cp:revision>501</cp:revision>
  <cp:lastPrinted>2017-03-22T20:36:40Z</cp:lastPrinted>
  <dcterms:created xsi:type="dcterms:W3CDTF">2008-10-29T14:42:50Z</dcterms:created>
  <dcterms:modified xsi:type="dcterms:W3CDTF">2020-03-17T11:50:53Z</dcterms:modified>
</cp:coreProperties>
</file>